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9" r:id="rId3"/>
    <p:sldId id="270" r:id="rId4"/>
    <p:sldId id="271" r:id="rId5"/>
    <p:sldId id="272" r:id="rId6"/>
    <p:sldId id="273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_-_Sergey_-_" initials="___" lastIdx="3" clrIdx="0">
    <p:extLst>
      <p:ext uri="{19B8F6BF-5375-455C-9EA6-DF929625EA0E}">
        <p15:presenceInfo xmlns:p15="http://schemas.microsoft.com/office/powerpoint/2012/main" userId="_-_Sergey_-_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 autoAdjust="0"/>
    <p:restoredTop sz="94660"/>
  </p:normalViewPr>
  <p:slideViewPr>
    <p:cSldViewPr snapToGrid="0">
      <p:cViewPr>
        <p:scale>
          <a:sx n="66" d="100"/>
          <a:sy n="66" d="100"/>
        </p:scale>
        <p:origin x="1980" y="19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webp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BC7AB-69E4-47A6-85A4-04C9AF6EDE4F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02E95F-72A5-4AF3-BC23-3DBEB0EAB1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147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02E95F-72A5-4AF3-BC23-3DBEB0EAB12B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6933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C330DE-D893-40FE-B5E9-CFD435F035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68ED1A0-536F-4810-B163-9A66B28A11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F8F3E1-A490-4946-A9EE-541409500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C38BF9-AC65-43D6-ADC0-02EF8CB6A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B8B2FC-633C-498D-8627-9028D1B54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48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F8ABC9-DAB4-4127-BF93-D5B2AB10D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49CACAB-F258-4CF8-BB89-FC2A9E41F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AA61E92-5D26-4C49-9C5C-89B9DE916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EAC7E0B-D125-4BB3-B66E-C51821130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96180B-6DD1-4CAA-9FAE-992C6AA2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96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93116DA-B5CA-48F6-93D0-CBD93BA6B8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57D872E-C9A5-4BA7-BA56-CFE8459D3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C9E191-D57D-4A15-BE55-A3BDF03A2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01660EA-97D0-473F-94F1-4E788A61B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00750D-FE84-4498-99A1-7DD8F62A9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4676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4F161A-E767-49CF-8550-19792E53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8CD84B-BEAF-437C-AEA5-B61243B66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230C95-6548-4E7F-B6AF-408236290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51CD0D-5698-4FDB-A091-843F09501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6F77A2-69F7-4F8F-99D8-0C95FF6F6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046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25F86C-1807-4806-82FD-E3BFEC263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E4293F0-042E-4CDC-9E23-D3583607B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DCE9ED-E478-408A-9DC7-7549706D4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09BD0D-A3C4-4DE5-960E-9F7CA34D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DF2F23-DFD5-4DAC-8F53-13A7D6DB2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4185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AB6912-1809-4B08-972D-6E6FD977F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D7B0F2-228D-4117-BC17-D9585E9DC6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D5CD333-C5D5-4637-8C3B-3FDED3A76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AF847BC-9BDE-4268-9630-277BD19F5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1F65E63-4AFE-4D7C-86ED-5FAE20E8A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69621B9-E5B6-4928-B334-1853788D6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7997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56DC6E-A673-43DD-886A-FC5C19DF9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18FBB9-D29C-4AC9-8D8A-028F5DA53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A8DC316-1F69-4AB0-8681-CE4F643D67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546F851-1551-43DE-910D-6668F38C51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D8FF71A-F161-4420-AD86-9EA190E2DD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B2EA73C-E73C-4463-BC1E-2894C7FBE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B5C97F4-7AFE-4486-A402-85BA6FC9C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2C174F2-AB8D-459C-8978-AF09BA20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0359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87D2D3-4116-42E7-92A3-5E426F8A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716D049-D677-4CC2-8E72-84DEB852F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753EDB9-9D35-478F-8255-70C4B6C9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7EF0C80-D6CB-440B-ABC2-329599B7E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413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26B516C-17A0-4F01-8639-4B5F98F47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B64E599-A37C-4AEA-ACC8-DB56EF34B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0FAB573-2498-466B-A62A-F875B6AE7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8157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939092-73AB-4F78-96ED-F3AD593D9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D3AF4C-6799-4505-B084-2EFD2B4E0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0EF23F-1DBA-474B-AA1F-8E6CA708F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5F338C-F4ED-4656-B72D-B63CA7441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30D8093-A242-4E3F-BB86-C84EA0E75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FD3BBC-D899-4CB2-BDC1-1B468FD6E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572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A8044B-1D23-447B-8502-23D426BAC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1F4876A-02E9-4472-80E6-ABBED2B2E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0822D66-6795-4169-AD34-19FD2996D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F7D9EF7-A701-480F-AD83-34C8E9C57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DE3E6D1-F5FD-4AF2-9F1A-E3E215A5B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B992C05-4A6D-4D8E-8784-061355CC7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1800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CCD0F3-CCAD-4972-B076-856F14C0D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9E6D9F1-E2C4-446F-83C0-D70A20C7D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C07F57-BF0F-4B56-97B4-489CAC6677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139C7-2118-431C-A791-59BD5BBDD352}" type="datetimeFigureOut">
              <a:rPr lang="ru-RU" smtClean="0"/>
              <a:t>02.02.2024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091266-892A-4695-8578-928ED0529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CC98A6-07CF-4EE3-8FF2-BB39747CF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9ACD8-475B-481E-B42B-A82C3C9BD2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3260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openxmlformats.org/officeDocument/2006/relationships/image" Target="../media/image5.web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eb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17/06/relationships/model3d" Target="../media/model3d1.glb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microsoft.com/office/2017/06/relationships/model3d" Target="../media/model3d3.glb"/><Relationship Id="rId4" Type="http://schemas.openxmlformats.org/officeDocument/2006/relationships/image" Target="../media/image8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7/06/relationships/model3d" Target="../media/model3d1.glb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4.jpg"/><Relationship Id="rId12" Type="http://schemas.microsoft.com/office/2017/06/relationships/model3d" Target="../media/model3d3.glb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11" Type="http://schemas.openxmlformats.org/officeDocument/2006/relationships/image" Target="../media/image11.png"/><Relationship Id="rId5" Type="http://schemas.openxmlformats.org/officeDocument/2006/relationships/image" Target="../media/image9.png"/><Relationship Id="rId10" Type="http://schemas.microsoft.com/office/2017/06/relationships/model3d" Target="../media/model3d2.glb"/><Relationship Id="rId4" Type="http://schemas.openxmlformats.org/officeDocument/2006/relationships/image" Target="../media/image8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6B96B54-422B-4F56-A8B5-A80A590BD9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FD72E6F3-E2E4-4AEB-86B3-BB53CA122AB9}"/>
              </a:ext>
            </a:extLst>
          </p:cNvPr>
          <p:cNvSpPr/>
          <p:nvPr/>
        </p:nvSpPr>
        <p:spPr>
          <a:xfrm>
            <a:off x="0" y="-2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4E31EC-8814-4C12-B7ED-960A3639CCE6}"/>
              </a:ext>
            </a:extLst>
          </p:cNvPr>
          <p:cNvSpPr txBox="1"/>
          <p:nvPr/>
        </p:nvSpPr>
        <p:spPr>
          <a:xfrm>
            <a:off x="647700" y="4226511"/>
            <a:ext cx="9182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Проект подготовил: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Учение МОУ СШ №51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10А класса </a:t>
            </a:r>
            <a:r>
              <a:rPr lang="ru-RU" sz="3600" dirty="0" err="1">
                <a:solidFill>
                  <a:schemeClr val="bg1"/>
                </a:solidFill>
                <a:latin typeface="Impact" panose="020B0806030902050204" pitchFamily="34" charset="0"/>
              </a:rPr>
              <a:t>Баканычев</a:t>
            </a:r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 Сергей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EB37DB-F0FA-41E1-B2ED-88943E109C27}"/>
              </a:ext>
            </a:extLst>
          </p:cNvPr>
          <p:cNvSpPr txBox="1"/>
          <p:nvPr/>
        </p:nvSpPr>
        <p:spPr>
          <a:xfrm>
            <a:off x="299444" y="7186315"/>
            <a:ext cx="5512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Предметы: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72E706-7E08-474F-82F0-9BC7B667C8CF}"/>
              </a:ext>
            </a:extLst>
          </p:cNvPr>
          <p:cNvSpPr txBox="1"/>
          <p:nvPr/>
        </p:nvSpPr>
        <p:spPr>
          <a:xfrm>
            <a:off x="429489" y="7894201"/>
            <a:ext cx="35915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Лупа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Солнечный свет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Любая бумага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0316F0-70E4-4212-BF7A-A265E41DB1F1}"/>
              </a:ext>
            </a:extLst>
          </p:cNvPr>
          <p:cNvSpPr txBox="1"/>
          <p:nvPr/>
        </p:nvSpPr>
        <p:spPr>
          <a:xfrm>
            <a:off x="7797865" y="8232755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Исследование: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E75BE8-E9B4-47A2-ACC4-A92F3D8C9D33}"/>
              </a:ext>
            </a:extLst>
          </p:cNvPr>
          <p:cNvSpPr txBox="1"/>
          <p:nvPr/>
        </p:nvSpPr>
        <p:spPr>
          <a:xfrm>
            <a:off x="6445977" y="8799044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X Company" panose="02000600000000000000" pitchFamily="2" charset="0"/>
                <a:ea typeface="X Company" panose="02000600000000000000" pitchFamily="2" charset="0"/>
              </a:rPr>
              <a:t>Как происходит тепловое излучение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B9A5BB-3766-4A73-8BB8-7FCA002A8898}"/>
              </a:ext>
            </a:extLst>
          </p:cNvPr>
          <p:cNvSpPr txBox="1"/>
          <p:nvPr/>
        </p:nvSpPr>
        <p:spPr>
          <a:xfrm>
            <a:off x="6102415" y="9969391"/>
            <a:ext cx="4495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solidFill>
                  <a:schemeClr val="bg1"/>
                </a:solidFill>
                <a:latin typeface="Constantia" panose="02030602050306030303" pitchFamily="18" charset="0"/>
              </a:rPr>
              <a:t>В этом опыте мы узнаем, что будет если излучение солнца сфокусировать на объект «Бумага»</a:t>
            </a:r>
          </a:p>
        </p:txBody>
      </p:sp>
    </p:spTree>
    <p:extLst>
      <p:ext uri="{BB962C8B-B14F-4D97-AF65-F5344CB8AC3E}">
        <p14:creationId xmlns:p14="http://schemas.microsoft.com/office/powerpoint/2010/main" val="293906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C2E82-BC65-4206-AABF-C67B0AF4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89C4B142-D4E7-4162-9FFD-65783D09AD40}"/>
              </a:ext>
            </a:extLst>
          </p:cNvPr>
          <p:cNvSpPr/>
          <p:nvPr/>
        </p:nvSpPr>
        <p:spPr>
          <a:xfrm>
            <a:off x="0" y="-2"/>
            <a:ext cx="12192000" cy="6858001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1689F25-E550-4561-AE63-D47D0C7355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75000"/>
                    </a14:imgEffect>
                    <a14:imgEffect>
                      <a14:colorTemperature colorTemp="11500"/>
                    </a14:imgEffect>
                    <a14:imgEffect>
                      <a14:saturation sat="0"/>
                    </a14:imgEffect>
                    <a14:imgEffect>
                      <a14:brightnessContrast bright="45000" contras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392" y="7216163"/>
            <a:ext cx="807093" cy="707887"/>
          </a:xfrm>
          <a:prstGeom prst="rect">
            <a:avLst/>
          </a:prstGeo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BEE2EF-BDE3-465F-9663-C31F4FED7EE3}"/>
              </a:ext>
            </a:extLst>
          </p:cNvPr>
          <p:cNvSpPr txBox="1"/>
          <p:nvPr/>
        </p:nvSpPr>
        <p:spPr>
          <a:xfrm>
            <a:off x="166094" y="7972925"/>
            <a:ext cx="413035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b="1" i="0" dirty="0">
                <a:solidFill>
                  <a:schemeClr val="bg1"/>
                </a:solidFill>
                <a:effectLst/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Излучение – это явление передачи энергии, наряду с теплопроводностью и конвекцией. Иными словами, излучение – это процесс испускания и распространения энергии в виде электромагнитных волн.</a:t>
            </a:r>
            <a:endParaRPr lang="ru-RU" sz="2000" b="1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C7F67A-664C-4217-B25E-9A7B2FB857CE}"/>
              </a:ext>
            </a:extLst>
          </p:cNvPr>
          <p:cNvSpPr txBox="1"/>
          <p:nvPr/>
        </p:nvSpPr>
        <p:spPr>
          <a:xfrm>
            <a:off x="4532325" y="7972925"/>
            <a:ext cx="378920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Польза: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Получение энергии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Применение в дефектоскопии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Применение в радиохимии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Применение в медицине  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B8134A-0E94-4AD6-A11A-57868C4F12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9293"/>
                    </a14:imgEffect>
                    <a14:imgEffect>
                      <a14:saturation sat="0"/>
                    </a14:imgEffect>
                    <a14:imgEffect>
                      <a14:brightnessContrast bright="28000" contrast="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246" y="7131902"/>
            <a:ext cx="807094" cy="7267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2B26639-C310-48CC-851C-6360B36E20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8835"/>
                    </a14:imgEffect>
                    <a14:imgEffect>
                      <a14:saturation sat="0"/>
                    </a14:imgEffect>
                    <a14:imgEffect>
                      <a14:brightnessContrast bright="29000" contras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6102" y="7197350"/>
            <a:ext cx="848763" cy="726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EF80D2-2DAE-4661-A82E-C52DC6F46221}"/>
              </a:ext>
            </a:extLst>
          </p:cNvPr>
          <p:cNvSpPr txBox="1"/>
          <p:nvPr/>
        </p:nvSpPr>
        <p:spPr>
          <a:xfrm>
            <a:off x="8402796" y="8030029"/>
            <a:ext cx="378920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Вред излучения: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Изменение работ клеток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Нарушение обмена веществ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Инфекционные осложнения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Лейкоз и злокачественные опухали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Лучевое бесплодие</a:t>
            </a: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Лучевой </a:t>
            </a:r>
            <a:r>
              <a:rPr lang="ru-RU" sz="2000" b="1" dirty="0" err="1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ожиг</a:t>
            </a:r>
            <a:endParaRPr lang="ru-RU" sz="2000" b="1" dirty="0">
              <a:solidFill>
                <a:schemeClr val="bg1"/>
              </a:solidFill>
              <a:latin typeface="Microsoft JhengHei UI Light" panose="020B0304030504040204" pitchFamily="34" charset="-120"/>
              <a:ea typeface="Microsoft JhengHei UI Light" panose="020B0304030504040204" pitchFamily="34" charset="-120"/>
            </a:endParaRPr>
          </a:p>
          <a:p>
            <a:pPr marL="342900" indent="-342900" algn="just">
              <a:buAutoNum type="arabicPeriod"/>
            </a:pPr>
            <a:r>
              <a:rPr lang="ru-RU" sz="2000" b="1" dirty="0">
                <a:solidFill>
                  <a:schemeClr val="bg1"/>
                </a:solidFill>
                <a:latin typeface="Microsoft JhengHei UI Light" panose="020B0304030504040204" pitchFamily="34" charset="-120"/>
                <a:ea typeface="Microsoft JhengHei UI Light" panose="020B0304030504040204" pitchFamily="34" charset="-120"/>
              </a:rPr>
              <a:t>Лучевая болезнь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F0CB79-EE39-4225-A40F-8604E1F69C4F}"/>
              </a:ext>
            </a:extLst>
          </p:cNvPr>
          <p:cNvSpPr txBox="1"/>
          <p:nvPr/>
        </p:nvSpPr>
        <p:spPr>
          <a:xfrm>
            <a:off x="166094" y="1395115"/>
            <a:ext cx="5512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Предметы: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A9B20-1509-420D-972C-378C90D25C3A}"/>
              </a:ext>
            </a:extLst>
          </p:cNvPr>
          <p:cNvSpPr txBox="1"/>
          <p:nvPr/>
        </p:nvSpPr>
        <p:spPr>
          <a:xfrm>
            <a:off x="47561" y="2299957"/>
            <a:ext cx="75693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Одноразовый фотоаппарат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Медная проволока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Резиновые перчатки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Припай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Железный прут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1E03-E273-46F1-BE89-79E5BDDAD74D}"/>
              </a:ext>
            </a:extLst>
          </p:cNvPr>
          <p:cNvSpPr txBox="1"/>
          <p:nvPr/>
        </p:nvSpPr>
        <p:spPr>
          <a:xfrm>
            <a:off x="7664515" y="2441555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Исследование: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D40340-3777-4894-92D7-A09B2D4FF8A7}"/>
              </a:ext>
            </a:extLst>
          </p:cNvPr>
          <p:cNvSpPr txBox="1"/>
          <p:nvPr/>
        </p:nvSpPr>
        <p:spPr>
          <a:xfrm>
            <a:off x="6312627" y="3007844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X Company" panose="02000600000000000000" pitchFamily="2" charset="0"/>
                <a:ea typeface="X Company" panose="02000600000000000000" pitchFamily="2" charset="0"/>
              </a:rPr>
              <a:t>Как проявляет себя Электромагнитное излучение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678075-65A1-4875-8F6C-70C4CFF810EB}"/>
              </a:ext>
            </a:extLst>
          </p:cNvPr>
          <p:cNvSpPr txBox="1"/>
          <p:nvPr/>
        </p:nvSpPr>
        <p:spPr>
          <a:xfrm>
            <a:off x="7616955" y="4356909"/>
            <a:ext cx="4495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solidFill>
                  <a:schemeClr val="bg1"/>
                </a:solidFill>
                <a:latin typeface="Constantia" panose="02030602050306030303" pitchFamily="18" charset="0"/>
              </a:rPr>
              <a:t>В ходе эксперимента мы выявим, как ЭМИ оказывает влияние на другие приборы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70FE6B-9863-46FD-8E96-01822802ACFE}"/>
              </a:ext>
            </a:extLst>
          </p:cNvPr>
          <p:cNvSpPr txBox="1"/>
          <p:nvPr/>
        </p:nvSpPr>
        <p:spPr>
          <a:xfrm>
            <a:off x="1061196" y="-2670484"/>
            <a:ext cx="9182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Проект подготовил: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Учение МОУ СШ №51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10А класса </a:t>
            </a:r>
            <a:r>
              <a:rPr lang="ru-RU" sz="3600" dirty="0" err="1">
                <a:solidFill>
                  <a:schemeClr val="bg1"/>
                </a:solidFill>
                <a:latin typeface="Impact" panose="020B0806030902050204" pitchFamily="34" charset="0"/>
              </a:rPr>
              <a:t>Баканычев</a:t>
            </a:r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 Сергей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0F42F589-2EEC-4FBF-B8B0-3C7CD7B15F86}"/>
              </a:ext>
            </a:extLst>
          </p:cNvPr>
          <p:cNvSpPr/>
          <p:nvPr/>
        </p:nvSpPr>
        <p:spPr>
          <a:xfrm>
            <a:off x="12456187" y="3410156"/>
            <a:ext cx="4973539" cy="2823029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glow rad="1028700">
              <a:schemeClr val="accent1">
                <a:lumMod val="60000"/>
                <a:lumOff val="40000"/>
                <a:alpha val="64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9C786E35-C8C2-49E3-AFDD-68715140B7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8568" y="3423341"/>
            <a:ext cx="5018718" cy="28230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0CB5862-3560-4CD6-8AA9-E021E7745983}"/>
              </a:ext>
            </a:extLst>
          </p:cNvPr>
          <p:cNvSpPr txBox="1"/>
          <p:nvPr/>
        </p:nvSpPr>
        <p:spPr>
          <a:xfrm>
            <a:off x="47561" y="-1961857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  <a:latin typeface="Impact" panose="020B0806030902050204" pitchFamily="34" charset="0"/>
              </a:rPr>
              <a:t>Электромагнитное </a:t>
            </a:r>
          </a:p>
          <a:p>
            <a:pPr algn="ctr"/>
            <a:r>
              <a:rPr lang="ru-RU" sz="6000" dirty="0">
                <a:solidFill>
                  <a:schemeClr val="bg1"/>
                </a:solidFill>
                <a:latin typeface="Impact" panose="020B0806030902050204" pitchFamily="34" charset="0"/>
              </a:rPr>
              <a:t>излучение</a:t>
            </a:r>
          </a:p>
        </p:txBody>
      </p:sp>
    </p:spTree>
    <p:extLst>
      <p:ext uri="{BB962C8B-B14F-4D97-AF65-F5344CB8AC3E}">
        <p14:creationId xmlns:p14="http://schemas.microsoft.com/office/powerpoint/2010/main" val="336841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C2E82-BC65-4206-AABF-C67B0AF4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89C4B142-D4E7-4162-9FFD-65783D09AD40}"/>
              </a:ext>
            </a:extLst>
          </p:cNvPr>
          <p:cNvSpPr/>
          <p:nvPr/>
        </p:nvSpPr>
        <p:spPr>
          <a:xfrm>
            <a:off x="-3701144" y="-4571999"/>
            <a:ext cx="19912693" cy="11430000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F0CB79-EE39-4225-A40F-8604E1F69C4F}"/>
              </a:ext>
            </a:extLst>
          </p:cNvPr>
          <p:cNvSpPr txBox="1"/>
          <p:nvPr/>
        </p:nvSpPr>
        <p:spPr>
          <a:xfrm>
            <a:off x="-3143163" y="1059047"/>
            <a:ext cx="5512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Предметы: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A9B20-1509-420D-972C-378C90D25C3A}"/>
              </a:ext>
            </a:extLst>
          </p:cNvPr>
          <p:cNvSpPr txBox="1"/>
          <p:nvPr/>
        </p:nvSpPr>
        <p:spPr>
          <a:xfrm>
            <a:off x="-5496897" y="2299957"/>
            <a:ext cx="75693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Одноразовый фотоаппарат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Медная проволока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Резиновые перчатки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Припай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Железный прут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1E03-E273-46F1-BE89-79E5BDDAD74D}"/>
              </a:ext>
            </a:extLst>
          </p:cNvPr>
          <p:cNvSpPr txBox="1"/>
          <p:nvPr/>
        </p:nvSpPr>
        <p:spPr>
          <a:xfrm>
            <a:off x="12912855" y="2441555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Исследование: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D40340-3777-4894-92D7-A09B2D4FF8A7}"/>
              </a:ext>
            </a:extLst>
          </p:cNvPr>
          <p:cNvSpPr txBox="1"/>
          <p:nvPr/>
        </p:nvSpPr>
        <p:spPr>
          <a:xfrm>
            <a:off x="12112755" y="3007844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X Company" panose="02000600000000000000" pitchFamily="2" charset="0"/>
                <a:ea typeface="X Company" panose="02000600000000000000" pitchFamily="2" charset="0"/>
              </a:rPr>
              <a:t>Как проявляет себя Электромагнитное излучение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678075-65A1-4875-8F6C-70C4CFF810EB}"/>
              </a:ext>
            </a:extLst>
          </p:cNvPr>
          <p:cNvSpPr txBox="1"/>
          <p:nvPr/>
        </p:nvSpPr>
        <p:spPr>
          <a:xfrm>
            <a:off x="12522784" y="4356909"/>
            <a:ext cx="4495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solidFill>
                  <a:schemeClr val="bg1"/>
                </a:solidFill>
                <a:latin typeface="Constantia" panose="02030602050306030303" pitchFamily="18" charset="0"/>
              </a:rPr>
              <a:t>В ходе эксперимента мы выявим, как ЭМИ оказывает влияние на другие приборы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70FE6B-9863-46FD-8E96-01822802ACFE}"/>
              </a:ext>
            </a:extLst>
          </p:cNvPr>
          <p:cNvSpPr txBox="1"/>
          <p:nvPr/>
        </p:nvSpPr>
        <p:spPr>
          <a:xfrm>
            <a:off x="1061196" y="-2670484"/>
            <a:ext cx="9182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Проект подготовил: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Учение МОУ СШ №51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10А класса </a:t>
            </a:r>
            <a:r>
              <a:rPr lang="ru-RU" sz="3600" dirty="0" err="1">
                <a:solidFill>
                  <a:schemeClr val="bg1"/>
                </a:solidFill>
                <a:latin typeface="Impact" panose="020B0806030902050204" pitchFamily="34" charset="0"/>
              </a:rPr>
              <a:t>Баканычев</a:t>
            </a:r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 Сергей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BB5E2-7242-4949-9E93-8FD3B8B380BC}"/>
              </a:ext>
            </a:extLst>
          </p:cNvPr>
          <p:cNvSpPr txBox="1"/>
          <p:nvPr/>
        </p:nvSpPr>
        <p:spPr>
          <a:xfrm>
            <a:off x="0" y="173505"/>
            <a:ext cx="1219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000" dirty="0">
                <a:solidFill>
                  <a:schemeClr val="bg1"/>
                </a:solidFill>
                <a:latin typeface="Impact" panose="020B0806030902050204" pitchFamily="34" charset="0"/>
              </a:rPr>
              <a:t>Электромагнитное </a:t>
            </a:r>
          </a:p>
          <a:p>
            <a:pPr algn="ctr"/>
            <a:r>
              <a:rPr lang="ru-RU" sz="6000" dirty="0">
                <a:solidFill>
                  <a:schemeClr val="bg1"/>
                </a:solidFill>
                <a:latin typeface="Impact" panose="020B0806030902050204" pitchFamily="34" charset="0"/>
              </a:rPr>
              <a:t>излучение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0E6F4F-BE80-4384-8217-B0055AE3DA77}"/>
              </a:ext>
            </a:extLst>
          </p:cNvPr>
          <p:cNvSpPr txBox="1"/>
          <p:nvPr/>
        </p:nvSpPr>
        <p:spPr>
          <a:xfrm>
            <a:off x="452926" y="2367816"/>
            <a:ext cx="532071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i="0" dirty="0">
                <a:solidFill>
                  <a:schemeClr val="bg1"/>
                </a:solidFill>
                <a:effectLst/>
                <a:latin typeface="Lucida Console" panose="020B0609040504020204" pitchFamily="49" charset="0"/>
              </a:rPr>
              <a:t>Электромагнитное излучение(ЭМИ) - это электромагнитные волны, возбуждаемые различными излучающими объектами, заряженными частицами, атомами, молекулами, антеннами и пр. В. зависимости от длины волны различают гамма-излучение, рентгеновское, ультрафиолетовое излучение, видимый свет, инфракрасное излучение, радиоволны и низкочастотные.</a:t>
            </a:r>
            <a:endParaRPr lang="ru-RU" sz="2000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7AD17CC-9961-454F-84AA-026BC13B3E43}"/>
              </a:ext>
            </a:extLst>
          </p:cNvPr>
          <p:cNvSpPr/>
          <p:nvPr/>
        </p:nvSpPr>
        <p:spPr>
          <a:xfrm>
            <a:off x="6418361" y="2564930"/>
            <a:ext cx="4973539" cy="2823029"/>
          </a:xfrm>
          <a:prstGeom prst="ellipse">
            <a:avLst/>
          </a:prstGeom>
          <a:solidFill>
            <a:srgbClr val="002060"/>
          </a:solidFill>
          <a:ln>
            <a:noFill/>
          </a:ln>
          <a:effectLst>
            <a:glow rad="1028700">
              <a:schemeClr val="accent1">
                <a:lumMod val="60000"/>
                <a:lumOff val="40000"/>
                <a:alpha val="64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4F5C6F80-08AF-49AA-B85E-AC877A3DAD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361" y="2564930"/>
            <a:ext cx="5018718" cy="282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024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C2E82-BC65-4206-AABF-C67B0AF4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89C4B142-D4E7-4162-9FFD-65783D09AD40}"/>
              </a:ext>
            </a:extLst>
          </p:cNvPr>
          <p:cNvSpPr/>
          <p:nvPr/>
        </p:nvSpPr>
        <p:spPr>
          <a:xfrm>
            <a:off x="-3701144" y="-4571999"/>
            <a:ext cx="19912693" cy="11430000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F0CB79-EE39-4225-A40F-8604E1F69C4F}"/>
              </a:ext>
            </a:extLst>
          </p:cNvPr>
          <p:cNvSpPr txBox="1"/>
          <p:nvPr/>
        </p:nvSpPr>
        <p:spPr>
          <a:xfrm>
            <a:off x="-3143163" y="1059047"/>
            <a:ext cx="5512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Предметы: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A9B20-1509-420D-972C-378C90D25C3A}"/>
              </a:ext>
            </a:extLst>
          </p:cNvPr>
          <p:cNvSpPr txBox="1"/>
          <p:nvPr/>
        </p:nvSpPr>
        <p:spPr>
          <a:xfrm>
            <a:off x="-5496897" y="2299957"/>
            <a:ext cx="75693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Одноразовый фотоаппарат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Медная проволока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Резиновые перчатки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Припай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Железный прут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1E03-E273-46F1-BE89-79E5BDDAD74D}"/>
              </a:ext>
            </a:extLst>
          </p:cNvPr>
          <p:cNvSpPr txBox="1"/>
          <p:nvPr/>
        </p:nvSpPr>
        <p:spPr>
          <a:xfrm>
            <a:off x="12912855" y="2441555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Исследование: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D40340-3777-4894-92D7-A09B2D4FF8A7}"/>
              </a:ext>
            </a:extLst>
          </p:cNvPr>
          <p:cNvSpPr txBox="1"/>
          <p:nvPr/>
        </p:nvSpPr>
        <p:spPr>
          <a:xfrm>
            <a:off x="12112755" y="3007844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X Company" panose="02000600000000000000" pitchFamily="2" charset="0"/>
                <a:ea typeface="X Company" panose="02000600000000000000" pitchFamily="2" charset="0"/>
              </a:rPr>
              <a:t>Как проявляет себя Электромагнитное излучение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678075-65A1-4875-8F6C-70C4CFF810EB}"/>
              </a:ext>
            </a:extLst>
          </p:cNvPr>
          <p:cNvSpPr txBox="1"/>
          <p:nvPr/>
        </p:nvSpPr>
        <p:spPr>
          <a:xfrm>
            <a:off x="12522784" y="4356909"/>
            <a:ext cx="4495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solidFill>
                  <a:schemeClr val="bg1"/>
                </a:solidFill>
                <a:latin typeface="Constantia" panose="02030602050306030303" pitchFamily="18" charset="0"/>
              </a:rPr>
              <a:t>В ходе эксперимента мы выявим, как ЭМИ оказывает влияние на другие приборы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70FE6B-9863-46FD-8E96-01822802ACFE}"/>
              </a:ext>
            </a:extLst>
          </p:cNvPr>
          <p:cNvSpPr txBox="1"/>
          <p:nvPr/>
        </p:nvSpPr>
        <p:spPr>
          <a:xfrm>
            <a:off x="1061196" y="-2670484"/>
            <a:ext cx="9182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Проект подготовил: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Учение МОУ СШ №51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10А класса </a:t>
            </a:r>
            <a:r>
              <a:rPr lang="ru-RU" sz="3600" dirty="0" err="1">
                <a:solidFill>
                  <a:schemeClr val="bg1"/>
                </a:solidFill>
                <a:latin typeface="Impact" panose="020B0806030902050204" pitchFamily="34" charset="0"/>
              </a:rPr>
              <a:t>Баканычев</a:t>
            </a:r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 Сергей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FE4BA2-E2FE-40B8-A190-2D008C2B98E8}"/>
              </a:ext>
            </a:extLst>
          </p:cNvPr>
          <p:cNvSpPr txBox="1"/>
          <p:nvPr/>
        </p:nvSpPr>
        <p:spPr>
          <a:xfrm>
            <a:off x="1" y="277470"/>
            <a:ext cx="121127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>
                <a:solidFill>
                  <a:schemeClr val="bg1"/>
                </a:solidFill>
                <a:latin typeface="Impact" panose="020B0806030902050204" pitchFamily="34" charset="0"/>
              </a:rPr>
              <a:t>Практическое применение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8A363-55A4-4B5D-83BE-EADEC21EFA5F}"/>
              </a:ext>
            </a:extLst>
          </p:cNvPr>
          <p:cNvSpPr txBox="1"/>
          <p:nvPr/>
        </p:nvSpPr>
        <p:spPr>
          <a:xfrm>
            <a:off x="537320" y="4048719"/>
            <a:ext cx="10058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Радио</a:t>
            </a:r>
          </a:p>
          <a:p>
            <a:pPr marL="342900" indent="-342900"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Телевидение</a:t>
            </a:r>
          </a:p>
          <a:p>
            <a:pPr marL="342900" indent="-342900"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Мобильная связь</a:t>
            </a:r>
          </a:p>
          <a:p>
            <a:pPr marL="342900" indent="-342900"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Передача голосовой и текстовой информации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556EFFFD-32E3-416B-8BAF-81F246093E93}"/>
              </a:ext>
            </a:extLst>
          </p:cNvPr>
          <p:cNvSpPr/>
          <p:nvPr/>
        </p:nvSpPr>
        <p:spPr>
          <a:xfrm>
            <a:off x="4760757" y="1354489"/>
            <a:ext cx="6664897" cy="395175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92200">
              <a:schemeClr val="bg1">
                <a:alpha val="42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1E1AE7B-2945-486F-88AF-40972D3203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58" y="1354490"/>
            <a:ext cx="6664896" cy="3951752"/>
          </a:xfrm>
          <a:prstGeom prst="rect">
            <a:avLst/>
          </a:prstGeom>
        </p:spPr>
      </p:pic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F5C99475-6022-4FB0-9430-AF4EFA363B66}"/>
              </a:ext>
            </a:extLst>
          </p:cNvPr>
          <p:cNvSpPr/>
          <p:nvPr/>
        </p:nvSpPr>
        <p:spPr>
          <a:xfrm>
            <a:off x="12681634" y="1469302"/>
            <a:ext cx="6287535" cy="2425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295B2331-1CD0-49F7-AB13-951213AF7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9410" y="1492657"/>
            <a:ext cx="3840225" cy="155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B5E94CD-BFC4-4912-B5C1-A2EDDB3FB86E}"/>
              </a:ext>
            </a:extLst>
          </p:cNvPr>
          <p:cNvSpPr txBox="1"/>
          <p:nvPr/>
        </p:nvSpPr>
        <p:spPr>
          <a:xfrm>
            <a:off x="12917390" y="3064156"/>
            <a:ext cx="5526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Допустимое время нахождения в зоне ЭМИ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33B38E67-7348-46FE-9A90-6857A8C876B7}"/>
              </a:ext>
            </a:extLst>
          </p:cNvPr>
          <p:cNvSpPr/>
          <p:nvPr/>
        </p:nvSpPr>
        <p:spPr>
          <a:xfrm>
            <a:off x="12681633" y="4373680"/>
            <a:ext cx="6287535" cy="21016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25" name="Picture 8">
            <a:extLst>
              <a:ext uri="{FF2B5EF4-FFF2-40B4-BE49-F238E27FC236}">
                <a16:creationId xmlns:a16="http://schemas.microsoft.com/office/drawing/2014/main" id="{C74231F7-89DB-41C4-A026-C1F56BB5DB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0728" y="4363292"/>
            <a:ext cx="340624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9">
            <a:extLst>
              <a:ext uri="{FF2B5EF4-FFF2-40B4-BE49-F238E27FC236}">
                <a16:creationId xmlns:a16="http://schemas.microsoft.com/office/drawing/2014/main" id="{475FEE33-9D3E-4201-B856-1358F1C08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5629" y="4413221"/>
            <a:ext cx="186712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7948451-44C6-4728-8661-74E7EB1DF23A}"/>
              </a:ext>
            </a:extLst>
          </p:cNvPr>
          <p:cNvSpPr txBox="1"/>
          <p:nvPr/>
        </p:nvSpPr>
        <p:spPr>
          <a:xfrm>
            <a:off x="12912855" y="5644327"/>
            <a:ext cx="6021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Предельно допустимые значения ЭМИ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2F9FA75-101F-4C90-8A1B-9A7ECB1A52A0}"/>
              </a:ext>
            </a:extLst>
          </p:cNvPr>
          <p:cNvSpPr txBox="1"/>
          <p:nvPr/>
        </p:nvSpPr>
        <p:spPr>
          <a:xfrm>
            <a:off x="-4159381" y="3146343"/>
            <a:ext cx="4324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Для человека по нормам РФ безопасной считается доза ЭМИ в 0,2 </a:t>
            </a:r>
            <a:r>
              <a:rPr lang="ru-RU" sz="2800" b="0" i="0" dirty="0" err="1">
                <a:solidFill>
                  <a:schemeClr val="bg1"/>
                </a:solidFill>
                <a:effectLst/>
                <a:latin typeface="YS Text"/>
              </a:rPr>
              <a:t>мкТл</a:t>
            </a:r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4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C2E82-BC65-4206-AABF-C67B0AF4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89C4B142-D4E7-4162-9FFD-65783D09AD40}"/>
              </a:ext>
            </a:extLst>
          </p:cNvPr>
          <p:cNvSpPr/>
          <p:nvPr/>
        </p:nvSpPr>
        <p:spPr>
          <a:xfrm>
            <a:off x="-3701144" y="-4571999"/>
            <a:ext cx="19912693" cy="11430000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F0CB79-EE39-4225-A40F-8604E1F69C4F}"/>
              </a:ext>
            </a:extLst>
          </p:cNvPr>
          <p:cNvSpPr txBox="1"/>
          <p:nvPr/>
        </p:nvSpPr>
        <p:spPr>
          <a:xfrm>
            <a:off x="-3143163" y="1059047"/>
            <a:ext cx="55125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Предметы: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8A9B20-1509-420D-972C-378C90D25C3A}"/>
              </a:ext>
            </a:extLst>
          </p:cNvPr>
          <p:cNvSpPr txBox="1"/>
          <p:nvPr/>
        </p:nvSpPr>
        <p:spPr>
          <a:xfrm>
            <a:off x="-5496897" y="2299957"/>
            <a:ext cx="75693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Одноразовый фотоаппарат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Медная проволока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Резиновые перчатки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Припай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8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Железный прут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F61E03-E273-46F1-BE89-79E5BDDAD74D}"/>
              </a:ext>
            </a:extLst>
          </p:cNvPr>
          <p:cNvSpPr txBox="1"/>
          <p:nvPr/>
        </p:nvSpPr>
        <p:spPr>
          <a:xfrm>
            <a:off x="12912855" y="2441555"/>
            <a:ext cx="449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Исследование: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D40340-3777-4894-92D7-A09B2D4FF8A7}"/>
              </a:ext>
            </a:extLst>
          </p:cNvPr>
          <p:cNvSpPr txBox="1"/>
          <p:nvPr/>
        </p:nvSpPr>
        <p:spPr>
          <a:xfrm>
            <a:off x="12112755" y="3007844"/>
            <a:ext cx="609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bg1"/>
                </a:solidFill>
                <a:latin typeface="X Company" panose="02000600000000000000" pitchFamily="2" charset="0"/>
                <a:ea typeface="X Company" panose="02000600000000000000" pitchFamily="2" charset="0"/>
              </a:rPr>
              <a:t>Как проявляет себя Электромагнитное излучение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678075-65A1-4875-8F6C-70C4CFF810EB}"/>
              </a:ext>
            </a:extLst>
          </p:cNvPr>
          <p:cNvSpPr txBox="1"/>
          <p:nvPr/>
        </p:nvSpPr>
        <p:spPr>
          <a:xfrm>
            <a:off x="12522784" y="4356909"/>
            <a:ext cx="4495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3200" dirty="0">
                <a:solidFill>
                  <a:schemeClr val="bg1"/>
                </a:solidFill>
                <a:latin typeface="Constantia" panose="02030602050306030303" pitchFamily="18" charset="0"/>
              </a:rPr>
              <a:t>В ходе эксперимента мы выявим, как ЭМИ оказывает влияние на другие приборы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70FE6B-9863-46FD-8E96-01822802ACFE}"/>
              </a:ext>
            </a:extLst>
          </p:cNvPr>
          <p:cNvSpPr txBox="1"/>
          <p:nvPr/>
        </p:nvSpPr>
        <p:spPr>
          <a:xfrm>
            <a:off x="1061196" y="-2670484"/>
            <a:ext cx="91821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Проект подготовил: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Учение МОУ СШ №51</a:t>
            </a:r>
          </a:p>
          <a:p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10А класса </a:t>
            </a:r>
            <a:r>
              <a:rPr lang="ru-RU" sz="3600" dirty="0" err="1">
                <a:solidFill>
                  <a:schemeClr val="bg1"/>
                </a:solidFill>
                <a:latin typeface="Impact" panose="020B0806030902050204" pitchFamily="34" charset="0"/>
              </a:rPr>
              <a:t>Баканычев</a:t>
            </a:r>
            <a:r>
              <a:rPr lang="ru-RU" sz="3600" dirty="0">
                <a:solidFill>
                  <a:schemeClr val="bg1"/>
                </a:solidFill>
                <a:latin typeface="Impact" panose="020B0806030902050204" pitchFamily="34" charset="0"/>
              </a:rPr>
              <a:t> Сергей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340F3A-A93D-40E5-967E-87BA500E0FC3}"/>
              </a:ext>
            </a:extLst>
          </p:cNvPr>
          <p:cNvSpPr txBox="1"/>
          <p:nvPr/>
        </p:nvSpPr>
        <p:spPr>
          <a:xfrm>
            <a:off x="-1" y="390751"/>
            <a:ext cx="12192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800" dirty="0">
                <a:solidFill>
                  <a:schemeClr val="bg1"/>
                </a:solidFill>
                <a:latin typeface="Impact" panose="020B0806030902050204" pitchFamily="34" charset="0"/>
              </a:rPr>
              <a:t>Влияние ЭМИ на человека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1E8AFC-232B-42F7-BD49-BB17AB6A9579}"/>
              </a:ext>
            </a:extLst>
          </p:cNvPr>
          <p:cNvSpPr txBox="1"/>
          <p:nvPr/>
        </p:nvSpPr>
        <p:spPr>
          <a:xfrm>
            <a:off x="675757" y="3423341"/>
            <a:ext cx="4324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Для человека по нормам РФ безопасной считается доза ЭМИ в 0,2 </a:t>
            </a:r>
            <a:r>
              <a:rPr lang="ru-RU" sz="2800" b="0" i="0" dirty="0" err="1">
                <a:solidFill>
                  <a:schemeClr val="bg1"/>
                </a:solidFill>
                <a:effectLst/>
                <a:latin typeface="YS Text"/>
              </a:rPr>
              <a:t>мкТл</a:t>
            </a:r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4ED54C8-59DE-428A-88CE-F16D194B9891}"/>
              </a:ext>
            </a:extLst>
          </p:cNvPr>
          <p:cNvSpPr/>
          <p:nvPr/>
        </p:nvSpPr>
        <p:spPr>
          <a:xfrm>
            <a:off x="5675865" y="1412990"/>
            <a:ext cx="6287535" cy="2425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2454F88-DBB6-485D-A6B7-4D61AA7E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641" y="1436345"/>
            <a:ext cx="3840225" cy="155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30C7F6-9CC6-4C3B-A99D-C3D472E3B405}"/>
              </a:ext>
            </a:extLst>
          </p:cNvPr>
          <p:cNvSpPr txBox="1"/>
          <p:nvPr/>
        </p:nvSpPr>
        <p:spPr>
          <a:xfrm>
            <a:off x="5911621" y="3007844"/>
            <a:ext cx="5526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Допустимое время нахождения в зоне ЭМИ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F2826692-CBAE-4218-A515-88B4D6EAC0A9}"/>
              </a:ext>
            </a:extLst>
          </p:cNvPr>
          <p:cNvSpPr/>
          <p:nvPr/>
        </p:nvSpPr>
        <p:spPr>
          <a:xfrm>
            <a:off x="5675864" y="4317368"/>
            <a:ext cx="6287535" cy="21016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E8C4ECF-A7BD-4FB7-9C39-A81B588A8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959" y="4306980"/>
            <a:ext cx="340624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CA4E341B-7E6A-4BAC-B61E-EFAB130C2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860" y="4356909"/>
            <a:ext cx="186712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50ACC45-D1A6-46B6-961D-30DE2D67BB78}"/>
              </a:ext>
            </a:extLst>
          </p:cNvPr>
          <p:cNvSpPr txBox="1"/>
          <p:nvPr/>
        </p:nvSpPr>
        <p:spPr>
          <a:xfrm>
            <a:off x="5907086" y="5588015"/>
            <a:ext cx="6021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Предельно допустимые значения ЭМИ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Трехмерная модель 22">
                <a:extLst>
                  <a:ext uri="{FF2B5EF4-FFF2-40B4-BE49-F238E27FC236}">
                    <a16:creationId xmlns:a16="http://schemas.microsoft.com/office/drawing/2014/main" id="{770DD32C-F22C-479B-8242-0EB739808D6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22382654"/>
                  </p:ext>
                </p:extLst>
              </p:nvPr>
            </p:nvGraphicFramePr>
            <p:xfrm>
              <a:off x="12854224" y="1078508"/>
              <a:ext cx="3599980" cy="3599981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599980" cy="3599981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50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65263" ay="5170383" az="-10066845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64380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Трехмерная модель 22">
                <a:extLst>
                  <a:ext uri="{FF2B5EF4-FFF2-40B4-BE49-F238E27FC236}">
                    <a16:creationId xmlns:a16="http://schemas.microsoft.com/office/drawing/2014/main" id="{770DD32C-F22C-479B-8242-0EB739808D6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854224" y="1078508"/>
                <a:ext cx="3599980" cy="35999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Трехмерная модель 24">
                <a:extLst>
                  <a:ext uri="{FF2B5EF4-FFF2-40B4-BE49-F238E27FC236}">
                    <a16:creationId xmlns:a16="http://schemas.microsoft.com/office/drawing/2014/main" id="{70107DF4-76C9-4DBC-864C-CD04149AA1E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42261316"/>
                  </p:ext>
                </p:extLst>
              </p:nvPr>
            </p:nvGraphicFramePr>
            <p:xfrm>
              <a:off x="-5012799" y="2357595"/>
              <a:ext cx="4609365" cy="3066561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609365" cy="3066561"/>
                    </a:xfrm>
                    <a:prstGeom prst="rect">
                      <a:avLst/>
                    </a:prstGeom>
                  </am3d:spPr>
                  <am3d:camera>
                    <am3d:pos x="0" y="0" z="619826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8058" d="1000000"/>
                    <am3d:preTrans dx="-1699354" dy="-748791" dz="170183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28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Трехмерная модель 24">
                <a:extLst>
                  <a:ext uri="{FF2B5EF4-FFF2-40B4-BE49-F238E27FC236}">
                    <a16:creationId xmlns:a16="http://schemas.microsoft.com/office/drawing/2014/main" id="{70107DF4-76C9-4DBC-864C-CD04149AA1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5012799" y="2357595"/>
                <a:ext cx="4609365" cy="306656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6" name="Трехмерная модель 25">
                <a:extLst>
                  <a:ext uri="{FF2B5EF4-FFF2-40B4-BE49-F238E27FC236}">
                    <a16:creationId xmlns:a16="http://schemas.microsoft.com/office/drawing/2014/main" id="{0F8E689C-66DB-4AA1-BC9B-A24C5A9D85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59723041"/>
                  </p:ext>
                </p:extLst>
              </p:nvPr>
            </p:nvGraphicFramePr>
            <p:xfrm>
              <a:off x="-5218443" y="3257090"/>
              <a:ext cx="4996323" cy="3340398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4996323" cy="3340398"/>
                    </a:xfrm>
                    <a:prstGeom prst="rect">
                      <a:avLst/>
                    </a:prstGeom>
                  </am3d:spPr>
                  <am3d:camera>
                    <am3d:pos x="0" y="0" z="599117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2337" d="1000000"/>
                    <am3d:preTrans dx="-56060" dy="-11374434" dz="-908889"/>
                    <am3d:scale>
                      <am3d:sx n="1000000" d="1000000"/>
                      <am3d:sy n="1000000" d="1000000"/>
                      <am3d:sz n="1000000" d="1000000"/>
                    </am3d:scale>
                    <am3d:rot ax="-1550020" ay="393262" az="-189785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68235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6" name="Трехмерная модель 25">
                <a:extLst>
                  <a:ext uri="{FF2B5EF4-FFF2-40B4-BE49-F238E27FC236}">
                    <a16:creationId xmlns:a16="http://schemas.microsoft.com/office/drawing/2014/main" id="{0F8E689C-66DB-4AA1-BC9B-A24C5A9D85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-5218443" y="3257090"/>
                <a:ext cx="4996323" cy="33403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641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C2E82-BC65-4206-AABF-C67B0AF4F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олилиния: фигура 4">
            <a:extLst>
              <a:ext uri="{FF2B5EF4-FFF2-40B4-BE49-F238E27FC236}">
                <a16:creationId xmlns:a16="http://schemas.microsoft.com/office/drawing/2014/main" id="{89C4B142-D4E7-4162-9FFD-65783D09AD40}"/>
              </a:ext>
            </a:extLst>
          </p:cNvPr>
          <p:cNvSpPr/>
          <p:nvPr/>
        </p:nvSpPr>
        <p:spPr>
          <a:xfrm>
            <a:off x="-3701144" y="-4571999"/>
            <a:ext cx="19912693" cy="11430000"/>
          </a:xfrm>
          <a:custGeom>
            <a:avLst/>
            <a:gdLst/>
            <a:ahLst/>
            <a:cxnLst/>
            <a:rect l="l" t="t" r="r" b="b"/>
            <a:pathLst>
              <a:path w="12192000" h="6858001">
                <a:moveTo>
                  <a:pt x="7841662" y="1259473"/>
                </a:moveTo>
                <a:cubicBezTo>
                  <a:pt x="7850938" y="1259473"/>
                  <a:pt x="7857078" y="1263565"/>
                  <a:pt x="7860079" y="1271751"/>
                </a:cubicBezTo>
                <a:cubicBezTo>
                  <a:pt x="7863080" y="1279937"/>
                  <a:pt x="7864581" y="1298081"/>
                  <a:pt x="7864581" y="1326185"/>
                </a:cubicBezTo>
                <a:lnTo>
                  <a:pt x="7864581" y="1365885"/>
                </a:lnTo>
                <a:lnTo>
                  <a:pt x="7816287" y="1365885"/>
                </a:lnTo>
                <a:lnTo>
                  <a:pt x="7816287" y="1326185"/>
                </a:lnTo>
                <a:cubicBezTo>
                  <a:pt x="7816287" y="1295625"/>
                  <a:pt x="7817650" y="1276867"/>
                  <a:pt x="7820379" y="1269909"/>
                </a:cubicBezTo>
                <a:cubicBezTo>
                  <a:pt x="7823108" y="1262952"/>
                  <a:pt x="7830202" y="1259473"/>
                  <a:pt x="7841662" y="1259473"/>
                </a:cubicBezTo>
                <a:close/>
                <a:moveTo>
                  <a:pt x="6498637" y="1259473"/>
                </a:moveTo>
                <a:cubicBezTo>
                  <a:pt x="6507913" y="1259473"/>
                  <a:pt x="6514053" y="1263565"/>
                  <a:pt x="6517054" y="1271751"/>
                </a:cubicBezTo>
                <a:cubicBezTo>
                  <a:pt x="6520055" y="1279937"/>
                  <a:pt x="6521556" y="1298081"/>
                  <a:pt x="6521556" y="1326185"/>
                </a:cubicBezTo>
                <a:lnTo>
                  <a:pt x="6521556" y="1365885"/>
                </a:lnTo>
                <a:lnTo>
                  <a:pt x="6473262" y="1365885"/>
                </a:lnTo>
                <a:lnTo>
                  <a:pt x="6473262" y="1326185"/>
                </a:lnTo>
                <a:cubicBezTo>
                  <a:pt x="6473262" y="1295625"/>
                  <a:pt x="6474625" y="1276867"/>
                  <a:pt x="6477354" y="1269909"/>
                </a:cubicBezTo>
                <a:cubicBezTo>
                  <a:pt x="6480083" y="1262952"/>
                  <a:pt x="6487177" y="1259473"/>
                  <a:pt x="6498637" y="1259473"/>
                </a:cubicBezTo>
                <a:close/>
                <a:moveTo>
                  <a:pt x="7189125" y="1173115"/>
                </a:moveTo>
                <a:lnTo>
                  <a:pt x="7189125" y="1716226"/>
                </a:lnTo>
                <a:lnTo>
                  <a:pt x="7339739" y="1716226"/>
                </a:lnTo>
                <a:lnTo>
                  <a:pt x="7454746" y="1422774"/>
                </a:lnTo>
                <a:lnTo>
                  <a:pt x="7454746" y="1716226"/>
                </a:lnTo>
                <a:lnTo>
                  <a:pt x="7598811" y="1716226"/>
                </a:lnTo>
                <a:lnTo>
                  <a:pt x="7598811" y="1173115"/>
                </a:lnTo>
                <a:lnTo>
                  <a:pt x="7446151" y="1173115"/>
                </a:lnTo>
                <a:lnTo>
                  <a:pt x="7333190" y="1464111"/>
                </a:lnTo>
                <a:lnTo>
                  <a:pt x="7333190" y="1173115"/>
                </a:lnTo>
                <a:close/>
                <a:moveTo>
                  <a:pt x="6741450" y="1173115"/>
                </a:moveTo>
                <a:lnTo>
                  <a:pt x="6741450" y="1716226"/>
                </a:lnTo>
                <a:lnTo>
                  <a:pt x="6905570" y="1716226"/>
                </a:lnTo>
                <a:lnTo>
                  <a:pt x="6905570" y="1516090"/>
                </a:lnTo>
                <a:lnTo>
                  <a:pt x="6964915" y="1516090"/>
                </a:lnTo>
                <a:lnTo>
                  <a:pt x="6964915" y="1716226"/>
                </a:lnTo>
                <a:lnTo>
                  <a:pt x="7129445" y="1716226"/>
                </a:lnTo>
                <a:lnTo>
                  <a:pt x="7129445" y="1173115"/>
                </a:lnTo>
                <a:lnTo>
                  <a:pt x="6964915" y="1173115"/>
                </a:lnTo>
                <a:lnTo>
                  <a:pt x="6964915" y="1368340"/>
                </a:lnTo>
                <a:lnTo>
                  <a:pt x="6905570" y="1368340"/>
                </a:lnTo>
                <a:lnTo>
                  <a:pt x="6905570" y="1173115"/>
                </a:lnTo>
                <a:close/>
                <a:moveTo>
                  <a:pt x="5878879" y="1173115"/>
                </a:moveTo>
                <a:lnTo>
                  <a:pt x="5878879" y="1427686"/>
                </a:lnTo>
                <a:cubicBezTo>
                  <a:pt x="5878879" y="1475162"/>
                  <a:pt x="5881062" y="1509541"/>
                  <a:pt x="5885428" y="1530824"/>
                </a:cubicBezTo>
                <a:cubicBezTo>
                  <a:pt x="5889794" y="1552106"/>
                  <a:pt x="5901662" y="1568341"/>
                  <a:pt x="5921035" y="1579527"/>
                </a:cubicBezTo>
                <a:cubicBezTo>
                  <a:pt x="5940407" y="1590714"/>
                  <a:pt x="5965783" y="1596308"/>
                  <a:pt x="5997160" y="1596308"/>
                </a:cubicBezTo>
                <a:cubicBezTo>
                  <a:pt x="6042454" y="1596308"/>
                  <a:pt x="6075469" y="1586485"/>
                  <a:pt x="6096205" y="1566840"/>
                </a:cubicBezTo>
                <a:lnTo>
                  <a:pt x="6096205" y="1716226"/>
                </a:lnTo>
                <a:lnTo>
                  <a:pt x="6261144" y="1716226"/>
                </a:lnTo>
                <a:lnTo>
                  <a:pt x="6261144" y="1173115"/>
                </a:lnTo>
                <a:lnTo>
                  <a:pt x="6096205" y="1173115"/>
                </a:lnTo>
                <a:lnTo>
                  <a:pt x="6096205" y="1441192"/>
                </a:lnTo>
                <a:cubicBezTo>
                  <a:pt x="6096205" y="1468477"/>
                  <a:pt x="6094296" y="1486622"/>
                  <a:pt x="6090476" y="1495626"/>
                </a:cubicBezTo>
                <a:cubicBezTo>
                  <a:pt x="6086655" y="1504630"/>
                  <a:pt x="6079834" y="1509132"/>
                  <a:pt x="6070012" y="1509132"/>
                </a:cubicBezTo>
                <a:cubicBezTo>
                  <a:pt x="6058279" y="1509132"/>
                  <a:pt x="6051048" y="1504084"/>
                  <a:pt x="6048320" y="1493989"/>
                </a:cubicBezTo>
                <a:cubicBezTo>
                  <a:pt x="6045592" y="1483893"/>
                  <a:pt x="6044227" y="1464384"/>
                  <a:pt x="6044227" y="1435462"/>
                </a:cubicBezTo>
                <a:lnTo>
                  <a:pt x="6044227" y="1173115"/>
                </a:lnTo>
                <a:close/>
                <a:moveTo>
                  <a:pt x="5478346" y="1173115"/>
                </a:moveTo>
                <a:lnTo>
                  <a:pt x="5568885" y="1627413"/>
                </a:lnTo>
                <a:cubicBezTo>
                  <a:pt x="5575716" y="1660974"/>
                  <a:pt x="5579130" y="1679937"/>
                  <a:pt x="5579130" y="1684303"/>
                </a:cubicBezTo>
                <a:cubicBezTo>
                  <a:pt x="5579130" y="1693307"/>
                  <a:pt x="5575440" y="1699105"/>
                  <a:pt x="5568060" y="1701697"/>
                </a:cubicBezTo>
                <a:cubicBezTo>
                  <a:pt x="5560681" y="1704289"/>
                  <a:pt x="5544146" y="1705585"/>
                  <a:pt x="5518455" y="1705585"/>
                </a:cubicBezTo>
                <a:lnTo>
                  <a:pt x="5518455" y="1792352"/>
                </a:lnTo>
                <a:lnTo>
                  <a:pt x="5618715" y="1792352"/>
                </a:lnTo>
                <a:cubicBezTo>
                  <a:pt x="5664550" y="1792352"/>
                  <a:pt x="5697902" y="1788873"/>
                  <a:pt x="5718773" y="1781915"/>
                </a:cubicBezTo>
                <a:cubicBezTo>
                  <a:pt x="5739645" y="1774957"/>
                  <a:pt x="5755945" y="1764112"/>
                  <a:pt x="5767676" y="1749378"/>
                </a:cubicBezTo>
                <a:cubicBezTo>
                  <a:pt x="5779406" y="1734644"/>
                  <a:pt x="5787795" y="1715953"/>
                  <a:pt x="5792843" y="1693307"/>
                </a:cubicBezTo>
                <a:cubicBezTo>
                  <a:pt x="5797891" y="1670660"/>
                  <a:pt x="5804152" y="1628236"/>
                  <a:pt x="5811625" y="1566034"/>
                </a:cubicBezTo>
                <a:lnTo>
                  <a:pt x="5858871" y="1173115"/>
                </a:lnTo>
                <a:lnTo>
                  <a:pt x="5709280" y="1173115"/>
                </a:lnTo>
                <a:lnTo>
                  <a:pt x="5682780" y="1539828"/>
                </a:lnTo>
                <a:lnTo>
                  <a:pt x="5628448" y="1173115"/>
                </a:lnTo>
                <a:close/>
                <a:moveTo>
                  <a:pt x="5074240" y="1173115"/>
                </a:moveTo>
                <a:lnTo>
                  <a:pt x="5074240" y="1566021"/>
                </a:lnTo>
                <a:cubicBezTo>
                  <a:pt x="5074240" y="1596581"/>
                  <a:pt x="5070284" y="1614384"/>
                  <a:pt x="5062371" y="1619432"/>
                </a:cubicBezTo>
                <a:cubicBezTo>
                  <a:pt x="5054458" y="1624480"/>
                  <a:pt x="5039997" y="1627140"/>
                  <a:pt x="5018988" y="1627413"/>
                </a:cubicBezTo>
                <a:lnTo>
                  <a:pt x="5018988" y="1716226"/>
                </a:lnTo>
                <a:lnTo>
                  <a:pt x="5046000" y="1716226"/>
                </a:lnTo>
                <a:cubicBezTo>
                  <a:pt x="5102207" y="1716226"/>
                  <a:pt x="5142657" y="1713566"/>
                  <a:pt x="5167351" y="1708245"/>
                </a:cubicBezTo>
                <a:cubicBezTo>
                  <a:pt x="5192044" y="1702925"/>
                  <a:pt x="5210120" y="1689555"/>
                  <a:pt x="5221580" y="1668136"/>
                </a:cubicBezTo>
                <a:cubicBezTo>
                  <a:pt x="5233040" y="1646717"/>
                  <a:pt x="5238770" y="1611042"/>
                  <a:pt x="5238770" y="1561110"/>
                </a:cubicBezTo>
                <a:lnTo>
                  <a:pt x="5238770" y="1286894"/>
                </a:lnTo>
                <a:lnTo>
                  <a:pt x="5297296" y="1286894"/>
                </a:lnTo>
                <a:lnTo>
                  <a:pt x="5297296" y="1716226"/>
                </a:lnTo>
                <a:lnTo>
                  <a:pt x="5461416" y="1716226"/>
                </a:lnTo>
                <a:lnTo>
                  <a:pt x="5461416" y="1173115"/>
                </a:lnTo>
                <a:close/>
                <a:moveTo>
                  <a:pt x="4803708" y="1173115"/>
                </a:moveTo>
                <a:cubicBezTo>
                  <a:pt x="4738223" y="1173115"/>
                  <a:pt x="4691497" y="1185189"/>
                  <a:pt x="4663530" y="1209336"/>
                </a:cubicBezTo>
                <a:cubicBezTo>
                  <a:pt x="4635563" y="1233484"/>
                  <a:pt x="4621579" y="1274207"/>
                  <a:pt x="4621579" y="1331505"/>
                </a:cubicBezTo>
                <a:lnTo>
                  <a:pt x="4621579" y="1355653"/>
                </a:lnTo>
                <a:lnTo>
                  <a:pt x="4778332" y="1355653"/>
                </a:lnTo>
                <a:lnTo>
                  <a:pt x="4778332" y="1311451"/>
                </a:lnTo>
                <a:cubicBezTo>
                  <a:pt x="4778332" y="1287440"/>
                  <a:pt x="4788428" y="1275434"/>
                  <a:pt x="4808619" y="1275434"/>
                </a:cubicBezTo>
                <a:cubicBezTo>
                  <a:pt x="4818169" y="1275434"/>
                  <a:pt x="4825468" y="1278572"/>
                  <a:pt x="4830515" y="1284848"/>
                </a:cubicBezTo>
                <a:cubicBezTo>
                  <a:pt x="4835563" y="1291123"/>
                  <a:pt x="4838087" y="1305857"/>
                  <a:pt x="4838087" y="1329050"/>
                </a:cubicBezTo>
                <a:lnTo>
                  <a:pt x="4838087" y="1340509"/>
                </a:lnTo>
                <a:cubicBezTo>
                  <a:pt x="4838087" y="1356335"/>
                  <a:pt x="4835836" y="1367590"/>
                  <a:pt x="4831334" y="1374275"/>
                </a:cubicBezTo>
                <a:cubicBezTo>
                  <a:pt x="4826832" y="1380960"/>
                  <a:pt x="4821034" y="1384848"/>
                  <a:pt x="4813940" y="1385939"/>
                </a:cubicBezTo>
                <a:cubicBezTo>
                  <a:pt x="4806846" y="1387031"/>
                  <a:pt x="4791703" y="1387576"/>
                  <a:pt x="4768510" y="1387576"/>
                </a:cubicBezTo>
                <a:lnTo>
                  <a:pt x="4755822" y="1387576"/>
                </a:lnTo>
                <a:lnTo>
                  <a:pt x="4755822" y="1464930"/>
                </a:lnTo>
                <a:cubicBezTo>
                  <a:pt x="4789383" y="1464930"/>
                  <a:pt x="4811484" y="1467931"/>
                  <a:pt x="4822125" y="1473934"/>
                </a:cubicBezTo>
                <a:cubicBezTo>
                  <a:pt x="4832766" y="1479937"/>
                  <a:pt x="4838087" y="1490851"/>
                  <a:pt x="4838087" y="1506676"/>
                </a:cubicBezTo>
                <a:lnTo>
                  <a:pt x="4838087" y="1541055"/>
                </a:lnTo>
                <a:cubicBezTo>
                  <a:pt x="4838087" y="1574070"/>
                  <a:pt x="4835427" y="1594466"/>
                  <a:pt x="4830106" y="1602242"/>
                </a:cubicBezTo>
                <a:cubicBezTo>
                  <a:pt x="4824786" y="1610019"/>
                  <a:pt x="4817077" y="1613907"/>
                  <a:pt x="4806982" y="1613907"/>
                </a:cubicBezTo>
                <a:cubicBezTo>
                  <a:pt x="4787882" y="1613907"/>
                  <a:pt x="4778332" y="1600264"/>
                  <a:pt x="4778332" y="1572979"/>
                </a:cubicBezTo>
                <a:lnTo>
                  <a:pt x="4778332" y="1496444"/>
                </a:lnTo>
                <a:lnTo>
                  <a:pt x="4621579" y="1496444"/>
                </a:lnTo>
                <a:lnTo>
                  <a:pt x="4621579" y="1536144"/>
                </a:lnTo>
                <a:cubicBezTo>
                  <a:pt x="4621579" y="1604357"/>
                  <a:pt x="4634812" y="1651424"/>
                  <a:pt x="4661280" y="1677345"/>
                </a:cubicBezTo>
                <a:cubicBezTo>
                  <a:pt x="4687746" y="1703266"/>
                  <a:pt x="4734130" y="1716226"/>
                  <a:pt x="4800433" y="1716226"/>
                </a:cubicBezTo>
                <a:cubicBezTo>
                  <a:pt x="4833721" y="1716226"/>
                  <a:pt x="4864008" y="1712406"/>
                  <a:pt x="4891293" y="1704766"/>
                </a:cubicBezTo>
                <a:cubicBezTo>
                  <a:pt x="4918578" y="1697127"/>
                  <a:pt x="4940065" y="1684644"/>
                  <a:pt x="4955754" y="1667318"/>
                </a:cubicBezTo>
                <a:cubicBezTo>
                  <a:pt x="4971443" y="1649991"/>
                  <a:pt x="4982016" y="1632938"/>
                  <a:pt x="4987473" y="1616158"/>
                </a:cubicBezTo>
                <a:cubicBezTo>
                  <a:pt x="4992930" y="1599378"/>
                  <a:pt x="4995659" y="1572433"/>
                  <a:pt x="4995659" y="1535326"/>
                </a:cubicBezTo>
                <a:cubicBezTo>
                  <a:pt x="4995659" y="1501765"/>
                  <a:pt x="4989520" y="1477072"/>
                  <a:pt x="4977242" y="1461246"/>
                </a:cubicBezTo>
                <a:cubicBezTo>
                  <a:pt x="4964963" y="1445421"/>
                  <a:pt x="4945864" y="1433416"/>
                  <a:pt x="4919942" y="1425230"/>
                </a:cubicBezTo>
                <a:cubicBezTo>
                  <a:pt x="4946136" y="1416772"/>
                  <a:pt x="4964144" y="1404561"/>
                  <a:pt x="4973967" y="1388600"/>
                </a:cubicBezTo>
                <a:cubicBezTo>
                  <a:pt x="4983790" y="1372638"/>
                  <a:pt x="4988701" y="1348286"/>
                  <a:pt x="4988701" y="1315544"/>
                </a:cubicBezTo>
                <a:cubicBezTo>
                  <a:pt x="4988701" y="1266976"/>
                  <a:pt x="4973558" y="1231096"/>
                  <a:pt x="4943271" y="1207904"/>
                </a:cubicBezTo>
                <a:cubicBezTo>
                  <a:pt x="4912985" y="1184711"/>
                  <a:pt x="4866463" y="1173115"/>
                  <a:pt x="4803708" y="1173115"/>
                </a:cubicBezTo>
                <a:close/>
                <a:moveTo>
                  <a:pt x="7833885" y="1163292"/>
                </a:moveTo>
                <a:cubicBezTo>
                  <a:pt x="7795959" y="1163292"/>
                  <a:pt x="7762398" y="1170591"/>
                  <a:pt x="7733203" y="1185189"/>
                </a:cubicBezTo>
                <a:cubicBezTo>
                  <a:pt x="7704008" y="1199786"/>
                  <a:pt x="7682998" y="1220796"/>
                  <a:pt x="7670175" y="1248217"/>
                </a:cubicBezTo>
                <a:cubicBezTo>
                  <a:pt x="7657350" y="1275639"/>
                  <a:pt x="7650938" y="1313088"/>
                  <a:pt x="7650938" y="1360564"/>
                </a:cubicBezTo>
                <a:lnTo>
                  <a:pt x="7650938" y="1518955"/>
                </a:lnTo>
                <a:cubicBezTo>
                  <a:pt x="7650938" y="1559336"/>
                  <a:pt x="7653803" y="1590101"/>
                  <a:pt x="7659533" y="1611247"/>
                </a:cubicBezTo>
                <a:cubicBezTo>
                  <a:pt x="7665263" y="1632392"/>
                  <a:pt x="7675563" y="1651765"/>
                  <a:pt x="7690434" y="1669364"/>
                </a:cubicBezTo>
                <a:cubicBezTo>
                  <a:pt x="7705304" y="1686963"/>
                  <a:pt x="7726109" y="1700810"/>
                  <a:pt x="7752849" y="1710906"/>
                </a:cubicBezTo>
                <a:cubicBezTo>
                  <a:pt x="7779588" y="1721001"/>
                  <a:pt x="7810420" y="1726049"/>
                  <a:pt x="7845345" y="1726049"/>
                </a:cubicBezTo>
                <a:cubicBezTo>
                  <a:pt x="7881362" y="1726049"/>
                  <a:pt x="7911307" y="1720933"/>
                  <a:pt x="7935182" y="1710701"/>
                </a:cubicBezTo>
                <a:cubicBezTo>
                  <a:pt x="7959056" y="1700469"/>
                  <a:pt x="7978770" y="1685121"/>
                  <a:pt x="7994322" y="1664657"/>
                </a:cubicBezTo>
                <a:cubicBezTo>
                  <a:pt x="8009875" y="1644193"/>
                  <a:pt x="8019765" y="1624957"/>
                  <a:pt x="8023995" y="1606949"/>
                </a:cubicBezTo>
                <a:cubicBezTo>
                  <a:pt x="8028224" y="1588941"/>
                  <a:pt x="8030339" y="1563156"/>
                  <a:pt x="8030339" y="1529596"/>
                </a:cubicBezTo>
                <a:lnTo>
                  <a:pt x="8030339" y="1489487"/>
                </a:lnTo>
                <a:lnTo>
                  <a:pt x="7873585" y="1489487"/>
                </a:lnTo>
                <a:lnTo>
                  <a:pt x="7873585" y="1561110"/>
                </a:lnTo>
                <a:cubicBezTo>
                  <a:pt x="7873585" y="1588122"/>
                  <a:pt x="7871470" y="1606335"/>
                  <a:pt x="7867242" y="1615749"/>
                </a:cubicBezTo>
                <a:cubicBezTo>
                  <a:pt x="7863012" y="1625162"/>
                  <a:pt x="7854622" y="1629869"/>
                  <a:pt x="7842071" y="1629869"/>
                </a:cubicBezTo>
                <a:cubicBezTo>
                  <a:pt x="7831975" y="1629869"/>
                  <a:pt x="7825154" y="1626322"/>
                  <a:pt x="7821607" y="1619227"/>
                </a:cubicBezTo>
                <a:cubicBezTo>
                  <a:pt x="7818060" y="1612133"/>
                  <a:pt x="7816287" y="1596308"/>
                  <a:pt x="7816287" y="1571751"/>
                </a:cubicBezTo>
                <a:lnTo>
                  <a:pt x="7816287" y="1454289"/>
                </a:lnTo>
                <a:lnTo>
                  <a:pt x="8030339" y="1454289"/>
                </a:lnTo>
                <a:lnTo>
                  <a:pt x="8030339" y="1382256"/>
                </a:lnTo>
                <a:cubicBezTo>
                  <a:pt x="8030339" y="1329595"/>
                  <a:pt x="8024267" y="1288736"/>
                  <a:pt x="8012126" y="1259677"/>
                </a:cubicBezTo>
                <a:cubicBezTo>
                  <a:pt x="7999983" y="1230619"/>
                  <a:pt x="7978838" y="1207290"/>
                  <a:pt x="7948688" y="1189691"/>
                </a:cubicBezTo>
                <a:cubicBezTo>
                  <a:pt x="7918537" y="1172092"/>
                  <a:pt x="7880270" y="1163292"/>
                  <a:pt x="7833885" y="1163292"/>
                </a:cubicBezTo>
                <a:close/>
                <a:moveTo>
                  <a:pt x="6490860" y="1163292"/>
                </a:moveTo>
                <a:cubicBezTo>
                  <a:pt x="6452934" y="1163292"/>
                  <a:pt x="6419373" y="1170591"/>
                  <a:pt x="6390178" y="1185189"/>
                </a:cubicBezTo>
                <a:cubicBezTo>
                  <a:pt x="6360983" y="1199786"/>
                  <a:pt x="6339973" y="1220796"/>
                  <a:pt x="6327150" y="1248217"/>
                </a:cubicBezTo>
                <a:cubicBezTo>
                  <a:pt x="6314325" y="1275639"/>
                  <a:pt x="6307913" y="1313088"/>
                  <a:pt x="6307913" y="1360564"/>
                </a:cubicBezTo>
                <a:lnTo>
                  <a:pt x="6307913" y="1518955"/>
                </a:lnTo>
                <a:cubicBezTo>
                  <a:pt x="6307913" y="1559336"/>
                  <a:pt x="6310778" y="1590101"/>
                  <a:pt x="6316508" y="1611247"/>
                </a:cubicBezTo>
                <a:cubicBezTo>
                  <a:pt x="6322238" y="1632392"/>
                  <a:pt x="6332538" y="1651765"/>
                  <a:pt x="6347409" y="1669364"/>
                </a:cubicBezTo>
                <a:cubicBezTo>
                  <a:pt x="6362279" y="1686963"/>
                  <a:pt x="6383084" y="1700810"/>
                  <a:pt x="6409824" y="1710906"/>
                </a:cubicBezTo>
                <a:cubicBezTo>
                  <a:pt x="6436563" y="1721001"/>
                  <a:pt x="6467395" y="1726049"/>
                  <a:pt x="6502320" y="1726049"/>
                </a:cubicBezTo>
                <a:cubicBezTo>
                  <a:pt x="6538337" y="1726049"/>
                  <a:pt x="6568282" y="1720933"/>
                  <a:pt x="6592157" y="1710701"/>
                </a:cubicBezTo>
                <a:cubicBezTo>
                  <a:pt x="6616031" y="1700469"/>
                  <a:pt x="6635745" y="1685121"/>
                  <a:pt x="6651297" y="1664657"/>
                </a:cubicBezTo>
                <a:cubicBezTo>
                  <a:pt x="6666850" y="1644193"/>
                  <a:pt x="6676740" y="1624957"/>
                  <a:pt x="6680970" y="1606949"/>
                </a:cubicBezTo>
                <a:cubicBezTo>
                  <a:pt x="6685199" y="1588941"/>
                  <a:pt x="6687314" y="1563156"/>
                  <a:pt x="6687314" y="1529596"/>
                </a:cubicBezTo>
                <a:lnTo>
                  <a:pt x="6687314" y="1489487"/>
                </a:lnTo>
                <a:lnTo>
                  <a:pt x="6530560" y="1489487"/>
                </a:lnTo>
                <a:lnTo>
                  <a:pt x="6530560" y="1561110"/>
                </a:lnTo>
                <a:cubicBezTo>
                  <a:pt x="6530560" y="1588122"/>
                  <a:pt x="6528445" y="1606335"/>
                  <a:pt x="6524217" y="1615749"/>
                </a:cubicBezTo>
                <a:cubicBezTo>
                  <a:pt x="6519987" y="1625162"/>
                  <a:pt x="6511597" y="1629869"/>
                  <a:pt x="6499046" y="1629869"/>
                </a:cubicBezTo>
                <a:cubicBezTo>
                  <a:pt x="6488950" y="1629869"/>
                  <a:pt x="6482129" y="1626322"/>
                  <a:pt x="6478582" y="1619227"/>
                </a:cubicBezTo>
                <a:cubicBezTo>
                  <a:pt x="6475035" y="1612133"/>
                  <a:pt x="6473262" y="1596308"/>
                  <a:pt x="6473262" y="1571751"/>
                </a:cubicBezTo>
                <a:lnTo>
                  <a:pt x="6473262" y="1454289"/>
                </a:lnTo>
                <a:lnTo>
                  <a:pt x="6687314" y="1454289"/>
                </a:lnTo>
                <a:lnTo>
                  <a:pt x="6687314" y="1382256"/>
                </a:lnTo>
                <a:cubicBezTo>
                  <a:pt x="6687314" y="1329595"/>
                  <a:pt x="6681242" y="1288736"/>
                  <a:pt x="6669101" y="1259677"/>
                </a:cubicBezTo>
                <a:cubicBezTo>
                  <a:pt x="6656958" y="1230619"/>
                  <a:pt x="6635813" y="1207290"/>
                  <a:pt x="6605663" y="1189691"/>
                </a:cubicBezTo>
                <a:cubicBezTo>
                  <a:pt x="6575512" y="1172092"/>
                  <a:pt x="6537245" y="1163292"/>
                  <a:pt x="6490860" y="1163292"/>
                </a:cubicBezTo>
                <a:close/>
                <a:moveTo>
                  <a:pt x="4174611" y="1053197"/>
                </a:moveTo>
                <a:lnTo>
                  <a:pt x="4174611" y="1716226"/>
                </a:lnTo>
                <a:lnTo>
                  <a:pt x="4325634" y="1716226"/>
                </a:lnTo>
                <a:lnTo>
                  <a:pt x="4415266" y="1414589"/>
                </a:lnTo>
                <a:lnTo>
                  <a:pt x="4415266" y="1716226"/>
                </a:lnTo>
                <a:lnTo>
                  <a:pt x="4559332" y="1716226"/>
                </a:lnTo>
                <a:lnTo>
                  <a:pt x="4559332" y="1053197"/>
                </a:lnTo>
                <a:lnTo>
                  <a:pt x="4415266" y="1053197"/>
                </a:lnTo>
                <a:lnTo>
                  <a:pt x="4318677" y="1352379"/>
                </a:lnTo>
                <a:lnTo>
                  <a:pt x="4318677" y="1053197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tx1">
              <a:alpha val="2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1E8AFC-232B-42F7-BD49-BB17AB6A9579}"/>
              </a:ext>
            </a:extLst>
          </p:cNvPr>
          <p:cNvSpPr txBox="1"/>
          <p:nvPr/>
        </p:nvSpPr>
        <p:spPr>
          <a:xfrm>
            <a:off x="-4467743" y="3423342"/>
            <a:ext cx="4324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Для человека по нормам РФ безопасной считается доза ЭМИ в 0,2 </a:t>
            </a:r>
            <a:r>
              <a:rPr lang="ru-RU" sz="2800" b="0" i="0" dirty="0" err="1">
                <a:solidFill>
                  <a:schemeClr val="bg1"/>
                </a:solidFill>
                <a:effectLst/>
                <a:latin typeface="YS Text"/>
              </a:rPr>
              <a:t>мкТл</a:t>
            </a:r>
            <a:r>
              <a:rPr lang="ru-RU" sz="2800" b="0" i="0" dirty="0">
                <a:solidFill>
                  <a:schemeClr val="bg1"/>
                </a:solidFill>
                <a:effectLst/>
                <a:latin typeface="YS Text"/>
              </a:rPr>
              <a:t>.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4ED54C8-59DE-428A-88CE-F16D194B9891}"/>
              </a:ext>
            </a:extLst>
          </p:cNvPr>
          <p:cNvSpPr/>
          <p:nvPr/>
        </p:nvSpPr>
        <p:spPr>
          <a:xfrm>
            <a:off x="12335393" y="1452529"/>
            <a:ext cx="6287535" cy="24258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2454F88-DBB6-485D-A6B7-4D61AA7EF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3169" y="1475884"/>
            <a:ext cx="3840225" cy="1553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930C7F6-9CC6-4C3B-A99D-C3D472E3B405}"/>
              </a:ext>
            </a:extLst>
          </p:cNvPr>
          <p:cNvSpPr txBox="1"/>
          <p:nvPr/>
        </p:nvSpPr>
        <p:spPr>
          <a:xfrm>
            <a:off x="12571149" y="3047383"/>
            <a:ext cx="5526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Допустимое время нахождения в зоне ЭМИ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F2826692-CBAE-4218-A515-88B4D6EAC0A9}"/>
              </a:ext>
            </a:extLst>
          </p:cNvPr>
          <p:cNvSpPr/>
          <p:nvPr/>
        </p:nvSpPr>
        <p:spPr>
          <a:xfrm>
            <a:off x="12335393" y="4623770"/>
            <a:ext cx="6287535" cy="21016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E8C4ECF-A7BD-4FB7-9C39-A81B588A89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4488" y="4613382"/>
            <a:ext cx="340624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>
            <a:extLst>
              <a:ext uri="{FF2B5EF4-FFF2-40B4-BE49-F238E27FC236}">
                <a16:creationId xmlns:a16="http://schemas.microsoft.com/office/drawing/2014/main" id="{CA4E341B-7E6A-4BAC-B61E-EFAB130C23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49389" y="4663311"/>
            <a:ext cx="1867129" cy="133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50ACC45-D1A6-46B6-961D-30DE2D67BB78}"/>
              </a:ext>
            </a:extLst>
          </p:cNvPr>
          <p:cNvSpPr txBox="1"/>
          <p:nvPr/>
        </p:nvSpPr>
        <p:spPr>
          <a:xfrm>
            <a:off x="12566615" y="5894417"/>
            <a:ext cx="6021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Lucida Console" panose="020B0609040504020204" pitchFamily="49" charset="0"/>
              </a:rPr>
              <a:t>Предельно допустимые значения ЭМИ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CC0E96-5850-49F7-A28F-9921261B009B}"/>
              </a:ext>
            </a:extLst>
          </p:cNvPr>
          <p:cNvSpPr txBox="1"/>
          <p:nvPr/>
        </p:nvSpPr>
        <p:spPr>
          <a:xfrm>
            <a:off x="-4138984" y="1669016"/>
            <a:ext cx="6534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головокружения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головные боли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бессонницу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усталость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ухудшение концентрации внимания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депрессивное состояние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E9FB11-A911-4F1D-9CE6-1D7823531398}"/>
              </a:ext>
            </a:extLst>
          </p:cNvPr>
          <p:cNvSpPr txBox="1"/>
          <p:nvPr/>
        </p:nvSpPr>
        <p:spPr>
          <a:xfrm>
            <a:off x="3854355" y="-707886"/>
            <a:ext cx="4483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ЭМИ провоцирует: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E70609-4BD8-4007-B5FE-3943BBFB40E7}"/>
              </a:ext>
            </a:extLst>
          </p:cNvPr>
          <p:cNvSpPr txBox="1"/>
          <p:nvPr/>
        </p:nvSpPr>
        <p:spPr>
          <a:xfrm>
            <a:off x="12566615" y="4475137"/>
            <a:ext cx="637463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повышенную возбудимость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раздражительность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резкие перепады настроения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сильные скачки АД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слабость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нарушения работы сердечной мышцы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ухудшение проводимости миокарда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b="0" i="0" dirty="0">
                <a:solidFill>
                  <a:schemeClr val="bg1"/>
                </a:solidFill>
                <a:effectLst/>
                <a:latin typeface="Proxima Nova Rg"/>
              </a:rPr>
              <a:t>аритмию</a:t>
            </a:r>
          </a:p>
          <a:p>
            <a:endParaRPr lang="ru-RU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74CEDF-8A54-4661-9767-A8B75D13AF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70231" y="3779741"/>
            <a:ext cx="4424039" cy="2945673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F69BDC-25FA-4E97-BE0A-763C362A96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1950" y="1811467"/>
            <a:ext cx="4394366" cy="247183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F675F8-4D89-4834-9343-4EB35D714577}"/>
              </a:ext>
            </a:extLst>
          </p:cNvPr>
          <p:cNvSpPr txBox="1"/>
          <p:nvPr/>
        </p:nvSpPr>
        <p:spPr>
          <a:xfrm>
            <a:off x="-1" y="344377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dirty="0">
                <a:solidFill>
                  <a:schemeClr val="bg1"/>
                </a:solidFill>
                <a:latin typeface="Impact" panose="020B0806030902050204" pitchFamily="34" charset="0"/>
              </a:rPr>
              <a:t>Влияние ЭМИ на технику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0C3032-1DA8-4163-853A-F04D58F95322}"/>
              </a:ext>
            </a:extLst>
          </p:cNvPr>
          <p:cNvSpPr txBox="1"/>
          <p:nvPr/>
        </p:nvSpPr>
        <p:spPr>
          <a:xfrm>
            <a:off x="355312" y="1170081"/>
            <a:ext cx="39006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i="1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Электромагнитный импульс вызывает сбои техники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E193-6735-4DA0-BF77-3175AD3D03E8}"/>
              </a:ext>
            </a:extLst>
          </p:cNvPr>
          <p:cNvSpPr txBox="1"/>
          <p:nvPr/>
        </p:nvSpPr>
        <p:spPr>
          <a:xfrm>
            <a:off x="6640352" y="4876942"/>
            <a:ext cx="46590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i="1" dirty="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rPr>
              <a:t>Оно бывает искусственным и естественным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Трехмерная модель 12">
                <a:extLst>
                  <a:ext uri="{FF2B5EF4-FFF2-40B4-BE49-F238E27FC236}">
                    <a16:creationId xmlns:a16="http://schemas.microsoft.com/office/drawing/2014/main" id="{19134C7E-06A4-47B2-A102-716E3E73B665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55908114"/>
                  </p:ext>
                </p:extLst>
              </p:nvPr>
            </p:nvGraphicFramePr>
            <p:xfrm>
              <a:off x="6255202" y="1024407"/>
              <a:ext cx="4076903" cy="3638904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076903" cy="3638904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504" d="1000000"/>
                    <am3d:preTrans dx="0" dy="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643806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Трехмерная модель 12">
                <a:extLst>
                  <a:ext uri="{FF2B5EF4-FFF2-40B4-BE49-F238E27FC236}">
                    <a16:creationId xmlns:a16="http://schemas.microsoft.com/office/drawing/2014/main" id="{19134C7E-06A4-47B2-A102-716E3E73B66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255202" y="1024407"/>
                <a:ext cx="4076903" cy="363890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Трехмерная модель 14">
                <a:extLst>
                  <a:ext uri="{FF2B5EF4-FFF2-40B4-BE49-F238E27FC236}">
                    <a16:creationId xmlns:a16="http://schemas.microsoft.com/office/drawing/2014/main" id="{2D928728-4DC3-47F9-A221-081EF3D25D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3951442"/>
                  </p:ext>
                </p:extLst>
              </p:nvPr>
            </p:nvGraphicFramePr>
            <p:xfrm>
              <a:off x="1455336" y="2222637"/>
              <a:ext cx="4609365" cy="3066561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4609365" cy="3066561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19826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8058" d="1000000"/>
                    <am3d:preTrans dx="-1699354" dy="-748791" dz="170183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62854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Трехмерная модель 14">
                <a:extLst>
                  <a:ext uri="{FF2B5EF4-FFF2-40B4-BE49-F238E27FC236}">
                    <a16:creationId xmlns:a16="http://schemas.microsoft.com/office/drawing/2014/main" id="{2D928728-4DC3-47F9-A221-081EF3D25D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55336" y="2222637"/>
                <a:ext cx="4609365" cy="3066561"/>
              </a:xfrm>
              <a:prstGeom prst="rect">
                <a:avLst/>
              </a:prstGeom>
              <a:noFill/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6" name="Трехмерная модель 15">
                <a:extLst>
                  <a:ext uri="{FF2B5EF4-FFF2-40B4-BE49-F238E27FC236}">
                    <a16:creationId xmlns:a16="http://schemas.microsoft.com/office/drawing/2014/main" id="{29F0231A-BBD3-44D9-A066-39F55EA3CC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0644946"/>
                  </p:ext>
                </p:extLst>
              </p:nvPr>
            </p:nvGraphicFramePr>
            <p:xfrm>
              <a:off x="1249692" y="3122132"/>
              <a:ext cx="4996323" cy="3340398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4996323" cy="3340398"/>
                    </a:xfrm>
                    <a:prstGeom prst="rect">
                      <a:avLst/>
                    </a:prstGeom>
                  </am3d:spPr>
                  <am3d:camera>
                    <am3d:pos x="0" y="0" z="599117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2337" d="1000000"/>
                    <am3d:preTrans dx="-56060" dy="-11374434" dz="-908889"/>
                    <am3d:scale>
                      <am3d:sx n="1000000" d="1000000"/>
                      <am3d:sy n="1000000" d="1000000"/>
                      <am3d:sz n="1000000" d="1000000"/>
                    </am3d:scale>
                    <am3d:rot ax="-1550020" ay="393262" az="-189785"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68235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6" name="Трехмерная модель 15">
                <a:extLst>
                  <a:ext uri="{FF2B5EF4-FFF2-40B4-BE49-F238E27FC236}">
                    <a16:creationId xmlns:a16="http://schemas.microsoft.com/office/drawing/2014/main" id="{29F0231A-BBD3-44D9-A066-39F55EA3CC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49692" y="3122132"/>
                <a:ext cx="4996323" cy="33403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5128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alpha val="79000"/>
          </a:schemeClr>
        </a:solid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1917</TotalTime>
  <Words>461</Words>
  <Application>Microsoft Office PowerPoint</Application>
  <PresentationFormat>Широкоэкранный</PresentationFormat>
  <Paragraphs>111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9" baseType="lpstr">
      <vt:lpstr>Microsoft JhengHei UI Light</vt:lpstr>
      <vt:lpstr>Microsoft YaHei UI Light</vt:lpstr>
      <vt:lpstr>Arial</vt:lpstr>
      <vt:lpstr>Calibri</vt:lpstr>
      <vt:lpstr>Calibri Light</vt:lpstr>
      <vt:lpstr>Constantia</vt:lpstr>
      <vt:lpstr>Courier New</vt:lpstr>
      <vt:lpstr>Impact</vt:lpstr>
      <vt:lpstr>Lucida Console</vt:lpstr>
      <vt:lpstr>Proxima Nova Rg</vt:lpstr>
      <vt:lpstr>X Company</vt:lpstr>
      <vt:lpstr>YS Text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Sergey____</dc:creator>
  <cp:lastModifiedBy>_-_Sergey_-_</cp:lastModifiedBy>
  <cp:revision>11</cp:revision>
  <dcterms:created xsi:type="dcterms:W3CDTF">2024-01-22T20:21:35Z</dcterms:created>
  <dcterms:modified xsi:type="dcterms:W3CDTF">2024-02-02T12:21:22Z</dcterms:modified>
</cp:coreProperties>
</file>

<file path=docProps/thumbnail.jpeg>
</file>